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3" r:id="rId7"/>
    <p:sldId id="262" r:id="rId8"/>
    <p:sldId id="258" r:id="rId9"/>
    <p:sldId id="259" r:id="rId10"/>
    <p:sldId id="260" r:id="rId11"/>
    <p:sldId id="261" r:id="rId12"/>
    <p:sldId id="265" r:id="rId13"/>
    <p:sldId id="26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88C06-27CD-4236-9F97-0D3E1C7502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8EBDD60-0253-4A3A-BFD5-821F6C7E1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78EC2D-4D63-4785-A685-0DBA5B31AD48}"/>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250CCEBF-7DB8-4FCB-ABD7-C17048A22C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A370CF-637F-47E9-A31A-310D0D3242F7}"/>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366633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47A12-E3F7-479E-9B48-AEAA61B8F9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AC5B6DB-0C03-44FA-A97B-AB6443758AA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F98A84-5311-48EB-8E53-7C30080144D4}"/>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7FFDECE8-7A51-4EF4-90D6-61A656283B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08562C-38AB-4B86-B0D0-B98903A7DF40}"/>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58419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34059C4-7001-48E0-A0A1-AF76FB1FF74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1AAFDE0-588A-47BC-A2B0-F7C634B7A5F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1C3F6E-B6D7-4F8C-88BB-217041821705}"/>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F7817182-270B-4DC7-9BF3-2C9856E125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ADEDD5-EE45-4C22-A32F-5754671F0F8C}"/>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41688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A7AE1-56E4-4E59-AEB9-DA2C3B18C9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0A6D472-E2BF-471B-9C13-5A2CB2C1553E}"/>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74506A2-C0C9-492B-ACF7-D29C6ED2A84A}"/>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2BEC344A-DE77-442F-BF5D-FE72BED9E9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511D40-B525-481A-8321-7EBAAE6E4F0E}"/>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24629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B582A-7B64-4902-9F21-377FAE56981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E6F379-1136-4C82-AAE0-508E6188E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B131E495-A5DE-4283-BAD0-A033EF22FA43}"/>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CD0FA624-D70D-45DC-99A5-1FF7A3B5DBA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25FAE2-A2A9-45F7-8D4D-0542A852C30E}"/>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34456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CAE965-9D37-41BC-B079-244B2AC0453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910A9F-BF3F-4F1E-BB7E-072E984705AB}"/>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65183DE-0AFC-49DE-AA04-2CB58F6B568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C4737E2-0A92-478E-A265-A64955259B99}"/>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6" name="Tijdelijke aanduiding voor voettekst 5">
            <a:extLst>
              <a:ext uri="{FF2B5EF4-FFF2-40B4-BE49-F238E27FC236}">
                <a16:creationId xmlns:a16="http://schemas.microsoft.com/office/drawing/2014/main" id="{6D1AF7DD-C4A3-4EC5-B8AF-7971AFD65E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0F52D4-3E09-4943-8E81-BDA2FD5EEC29}"/>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83546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E32DD-4A7F-46C0-9463-A494FC89BD1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B8200DC-2725-441C-AC86-8F332B6D3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4BA8AF27-3465-4700-9379-0537E608F2F3}"/>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0B6C80B-9568-4846-88C7-7171BEF45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EEAEDB4-B5AB-4DEA-9C16-6E7485385C2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CA593A6-06DA-4A22-BF7C-5875DA47620C}"/>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8" name="Tijdelijke aanduiding voor voettekst 7">
            <a:extLst>
              <a:ext uri="{FF2B5EF4-FFF2-40B4-BE49-F238E27FC236}">
                <a16:creationId xmlns:a16="http://schemas.microsoft.com/office/drawing/2014/main" id="{9E186A8C-7371-4EFC-A6BF-71DFBE9118A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2A29841-B9B0-46A7-8A30-8D23EC29A8CB}"/>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15292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A1144-3A95-4306-A320-68C2FD99A0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A5AD9A-9026-4118-8C09-A4C801BB1CF6}"/>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4" name="Tijdelijke aanduiding voor voettekst 3">
            <a:extLst>
              <a:ext uri="{FF2B5EF4-FFF2-40B4-BE49-F238E27FC236}">
                <a16:creationId xmlns:a16="http://schemas.microsoft.com/office/drawing/2014/main" id="{A9819A0D-3B4A-44AF-9FA4-07CD1781328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6A756CD-91D6-4EC9-95F7-D47FE6A5CEF1}"/>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83983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26E047-D563-4C8E-B4B5-E11CFBC37BF7}"/>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3" name="Tijdelijke aanduiding voor voettekst 2">
            <a:extLst>
              <a:ext uri="{FF2B5EF4-FFF2-40B4-BE49-F238E27FC236}">
                <a16:creationId xmlns:a16="http://schemas.microsoft.com/office/drawing/2014/main" id="{D9FF29AF-248D-4881-8583-E97CD2B9CB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D2F0E9-061B-42AA-BC05-D9E9FC94ADCA}"/>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19965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64CC6-4730-47DF-A40A-C703ECD13A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723BE16-3E08-4682-B991-C34BF5F7A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FBEB9A9-2C7A-435B-9A0F-CAB9144CA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DF7B01A3-3AAE-41F1-9247-44F295B14173}"/>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6" name="Tijdelijke aanduiding voor voettekst 5">
            <a:extLst>
              <a:ext uri="{FF2B5EF4-FFF2-40B4-BE49-F238E27FC236}">
                <a16:creationId xmlns:a16="http://schemas.microsoft.com/office/drawing/2014/main" id="{08F6FE26-1C37-4AA7-8DF2-A7193E61D37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51657D-B8EA-4FAB-A4F4-3F5061D7D119}"/>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127444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EA2CB-90DD-4E48-AA33-2682C1420F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82A817C-5DF4-4EDB-A468-27706B64D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0DEA329-1AF2-4D52-B642-3D4438994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C9772B7-CB46-49D1-A1D4-AEA595162CDB}"/>
              </a:ext>
            </a:extLst>
          </p:cNvPr>
          <p:cNvSpPr>
            <a:spLocks noGrp="1"/>
          </p:cNvSpPr>
          <p:nvPr>
            <p:ph type="dt" sz="half" idx="10"/>
          </p:nvPr>
        </p:nvSpPr>
        <p:spPr/>
        <p:txBody>
          <a:bodyPr/>
          <a:lstStyle/>
          <a:p>
            <a:fld id="{B1C12AD0-3FD6-4923-8416-0D61EC45F943}" type="datetimeFigureOut">
              <a:rPr lang="nl-NL" smtClean="0"/>
              <a:t>4-4-2022</a:t>
            </a:fld>
            <a:endParaRPr lang="nl-NL"/>
          </a:p>
        </p:txBody>
      </p:sp>
      <p:sp>
        <p:nvSpPr>
          <p:cNvPr id="6" name="Tijdelijke aanduiding voor voettekst 5">
            <a:extLst>
              <a:ext uri="{FF2B5EF4-FFF2-40B4-BE49-F238E27FC236}">
                <a16:creationId xmlns:a16="http://schemas.microsoft.com/office/drawing/2014/main" id="{C330671D-EC3E-4A82-B879-44A0680C3A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9E76F4-0D3D-4A8D-BB5D-0DAB2E92CF73}"/>
              </a:ext>
            </a:extLst>
          </p:cNvPr>
          <p:cNvSpPr>
            <a:spLocks noGrp="1"/>
          </p:cNvSpPr>
          <p:nvPr>
            <p:ph type="sldNum" sz="quarter" idx="12"/>
          </p:nvPr>
        </p:nvSpPr>
        <p:spPr/>
        <p:txBody>
          <a:bodyPr/>
          <a:lstStyle/>
          <a:p>
            <a:fld id="{32C7A62A-891A-4EBE-B354-E405E62F3A12}" type="slidenum">
              <a:rPr lang="nl-NL" smtClean="0"/>
              <a:t>‹nr.›</a:t>
            </a:fld>
            <a:endParaRPr lang="nl-NL"/>
          </a:p>
        </p:txBody>
      </p:sp>
    </p:spTree>
    <p:extLst>
      <p:ext uri="{BB962C8B-B14F-4D97-AF65-F5344CB8AC3E}">
        <p14:creationId xmlns:p14="http://schemas.microsoft.com/office/powerpoint/2010/main" val="207206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25BCA4-421D-42E5-907C-E8B6FEED6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E7074CF-1424-4C5F-BBC1-1FFFAD275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ECB33C-844A-4467-8219-FEC9D021A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12AD0-3FD6-4923-8416-0D61EC45F94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C4BCF10A-29CF-474F-B0BB-2AE7BD926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009C2DA-9A33-4215-B5FE-13B98022C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A62A-891A-4EBE-B354-E405E62F3A12}" type="slidenum">
              <a:rPr lang="nl-NL" smtClean="0"/>
              <a:t>‹nr.›</a:t>
            </a:fld>
            <a:endParaRPr lang="nl-NL"/>
          </a:p>
        </p:txBody>
      </p:sp>
    </p:spTree>
    <p:extLst>
      <p:ext uri="{BB962C8B-B14F-4D97-AF65-F5344CB8AC3E}">
        <p14:creationId xmlns:p14="http://schemas.microsoft.com/office/powerpoint/2010/main" val="284076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nieuweoogst.nl/nieuws/2020/10/10/waardering-voor-boeren-en-tuinders-stijg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89402-5D8F-423C-B3B3-FD069C4AA73E}"/>
              </a:ext>
            </a:extLst>
          </p:cNvPr>
          <p:cNvSpPr>
            <a:spLocks noGrp="1"/>
          </p:cNvSpPr>
          <p:nvPr>
            <p:ph type="ctrTitle"/>
          </p:nvPr>
        </p:nvSpPr>
        <p:spPr/>
        <p:txBody>
          <a:bodyPr/>
          <a:lstStyle/>
          <a:p>
            <a:r>
              <a:rPr lang="nl-NL" dirty="0"/>
              <a:t>Transparantie in de keten</a:t>
            </a:r>
          </a:p>
        </p:txBody>
      </p:sp>
      <p:sp>
        <p:nvSpPr>
          <p:cNvPr id="3" name="Ondertitel 2">
            <a:extLst>
              <a:ext uri="{FF2B5EF4-FFF2-40B4-BE49-F238E27FC236}">
                <a16:creationId xmlns:a16="http://schemas.microsoft.com/office/drawing/2014/main" id="{DA72EA0B-94B5-4B80-996B-7D8719CADF7A}"/>
              </a:ext>
            </a:extLst>
          </p:cNvPr>
          <p:cNvSpPr>
            <a:spLocks noGrp="1"/>
          </p:cNvSpPr>
          <p:nvPr>
            <p:ph type="subTitle" idx="1"/>
          </p:nvPr>
        </p:nvSpPr>
        <p:spPr/>
        <p:txBody>
          <a:bodyPr/>
          <a:lstStyle/>
          <a:p>
            <a:r>
              <a:rPr lang="nl-NL" dirty="0"/>
              <a:t>Les 2 P16</a:t>
            </a:r>
          </a:p>
        </p:txBody>
      </p:sp>
      <p:pic>
        <p:nvPicPr>
          <p:cNvPr id="4" name="Afbeelding 3">
            <a:extLst>
              <a:ext uri="{FF2B5EF4-FFF2-40B4-BE49-F238E27FC236}">
                <a16:creationId xmlns:a16="http://schemas.microsoft.com/office/drawing/2014/main" id="{013DA9D4-AF4E-453A-8622-3443439FE010}"/>
              </a:ext>
            </a:extLst>
          </p:cNvPr>
          <p:cNvPicPr>
            <a:picLocks noChangeAspect="1"/>
          </p:cNvPicPr>
          <p:nvPr/>
        </p:nvPicPr>
        <p:blipFill>
          <a:blip r:embed="rId2"/>
          <a:stretch>
            <a:fillRect/>
          </a:stretch>
        </p:blipFill>
        <p:spPr>
          <a:xfrm>
            <a:off x="4562723" y="4429919"/>
            <a:ext cx="3066554" cy="1414395"/>
          </a:xfrm>
          <a:prstGeom prst="rect">
            <a:avLst/>
          </a:prstGeom>
        </p:spPr>
      </p:pic>
    </p:spTree>
    <p:extLst>
      <p:ext uri="{BB962C8B-B14F-4D97-AF65-F5344CB8AC3E}">
        <p14:creationId xmlns:p14="http://schemas.microsoft.com/office/powerpoint/2010/main" val="22729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Transparante keten in beeld</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Tekstvak 4">
            <a:extLst>
              <a:ext uri="{FF2B5EF4-FFF2-40B4-BE49-F238E27FC236}">
                <a16:creationId xmlns:a16="http://schemas.microsoft.com/office/drawing/2014/main" id="{821B731E-33B8-4295-93CF-70E9828B5984}"/>
              </a:ext>
            </a:extLst>
          </p:cNvPr>
          <p:cNvSpPr txBox="1"/>
          <p:nvPr/>
        </p:nvSpPr>
        <p:spPr>
          <a:xfrm>
            <a:off x="1775791" y="2372139"/>
            <a:ext cx="7089913" cy="461665"/>
          </a:xfrm>
          <a:prstGeom prst="rect">
            <a:avLst/>
          </a:prstGeom>
          <a:noFill/>
        </p:spPr>
        <p:txBody>
          <a:bodyPr wrap="square" rtlCol="0">
            <a:spAutoFit/>
          </a:bodyPr>
          <a:lstStyle/>
          <a:p>
            <a:r>
              <a:rPr lang="nl-NL" sz="2400" dirty="0"/>
              <a:t>Lees Artikel 1 en maak nu opdracht 2</a:t>
            </a:r>
          </a:p>
        </p:txBody>
      </p:sp>
      <p:pic>
        <p:nvPicPr>
          <p:cNvPr id="6" name="Afbeelding 5">
            <a:extLst>
              <a:ext uri="{FF2B5EF4-FFF2-40B4-BE49-F238E27FC236}">
                <a16:creationId xmlns:a16="http://schemas.microsoft.com/office/drawing/2014/main" id="{668FDE6F-F991-438A-8E0F-5B35B524D7B0}"/>
              </a:ext>
            </a:extLst>
          </p:cNvPr>
          <p:cNvPicPr>
            <a:picLocks noChangeAspect="1"/>
          </p:cNvPicPr>
          <p:nvPr/>
        </p:nvPicPr>
        <p:blipFill>
          <a:blip r:embed="rId3"/>
          <a:stretch>
            <a:fillRect/>
          </a:stretch>
        </p:blipFill>
        <p:spPr>
          <a:xfrm>
            <a:off x="6096000" y="3241530"/>
            <a:ext cx="3980151" cy="2967533"/>
          </a:xfrm>
          <a:prstGeom prst="rect">
            <a:avLst/>
          </a:prstGeom>
        </p:spPr>
      </p:pic>
      <p:pic>
        <p:nvPicPr>
          <p:cNvPr id="7" name="Afbeelding 6">
            <a:extLst>
              <a:ext uri="{FF2B5EF4-FFF2-40B4-BE49-F238E27FC236}">
                <a16:creationId xmlns:a16="http://schemas.microsoft.com/office/drawing/2014/main" id="{0E5E28F5-AD82-4776-9ED5-4D122E56FCE9}"/>
              </a:ext>
            </a:extLst>
          </p:cNvPr>
          <p:cNvPicPr>
            <a:picLocks noChangeAspect="1"/>
          </p:cNvPicPr>
          <p:nvPr/>
        </p:nvPicPr>
        <p:blipFill>
          <a:blip r:embed="rId4"/>
          <a:stretch>
            <a:fillRect/>
          </a:stretch>
        </p:blipFill>
        <p:spPr>
          <a:xfrm>
            <a:off x="952444" y="3596583"/>
            <a:ext cx="4962525" cy="2257425"/>
          </a:xfrm>
          <a:prstGeom prst="rect">
            <a:avLst/>
          </a:prstGeom>
        </p:spPr>
      </p:pic>
    </p:spTree>
    <p:extLst>
      <p:ext uri="{BB962C8B-B14F-4D97-AF65-F5344CB8AC3E}">
        <p14:creationId xmlns:p14="http://schemas.microsoft.com/office/powerpoint/2010/main" val="419210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Wat is het imago?</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02C4E54D-B90B-4571-95B6-15BD34A4EB09}"/>
              </a:ext>
            </a:extLst>
          </p:cNvPr>
          <p:cNvSpPr/>
          <p:nvPr/>
        </p:nvSpPr>
        <p:spPr>
          <a:xfrm>
            <a:off x="609600" y="1997839"/>
            <a:ext cx="9647582" cy="461665"/>
          </a:xfrm>
          <a:prstGeom prst="rect">
            <a:avLst/>
          </a:prstGeom>
        </p:spPr>
        <p:txBody>
          <a:bodyPr wrap="square">
            <a:spAutoFit/>
          </a:bodyPr>
          <a:lstStyle/>
          <a:p>
            <a:endParaRPr lang="nl-NL" sz="2400" dirty="0"/>
          </a:p>
        </p:txBody>
      </p:sp>
      <p:pic>
        <p:nvPicPr>
          <p:cNvPr id="6" name="Afbeelding 5">
            <a:extLst>
              <a:ext uri="{FF2B5EF4-FFF2-40B4-BE49-F238E27FC236}">
                <a16:creationId xmlns:a16="http://schemas.microsoft.com/office/drawing/2014/main" id="{D1D2C419-210A-4D49-BF01-4787C1B000E8}"/>
              </a:ext>
            </a:extLst>
          </p:cNvPr>
          <p:cNvPicPr>
            <a:picLocks noChangeAspect="1"/>
          </p:cNvPicPr>
          <p:nvPr/>
        </p:nvPicPr>
        <p:blipFill>
          <a:blip r:embed="rId3"/>
          <a:stretch>
            <a:fillRect/>
          </a:stretch>
        </p:blipFill>
        <p:spPr>
          <a:xfrm>
            <a:off x="792950" y="2162174"/>
            <a:ext cx="9165437" cy="3006173"/>
          </a:xfrm>
          <a:prstGeom prst="rect">
            <a:avLst/>
          </a:prstGeom>
        </p:spPr>
      </p:pic>
      <p:pic>
        <p:nvPicPr>
          <p:cNvPr id="7" name="Afbeelding 6">
            <a:extLst>
              <a:ext uri="{FF2B5EF4-FFF2-40B4-BE49-F238E27FC236}">
                <a16:creationId xmlns:a16="http://schemas.microsoft.com/office/drawing/2014/main" id="{6CCACE77-9661-4878-8908-A92970D34508}"/>
              </a:ext>
            </a:extLst>
          </p:cNvPr>
          <p:cNvPicPr>
            <a:picLocks noChangeAspect="1"/>
          </p:cNvPicPr>
          <p:nvPr/>
        </p:nvPicPr>
        <p:blipFill>
          <a:blip r:embed="rId4"/>
          <a:stretch>
            <a:fillRect/>
          </a:stretch>
        </p:blipFill>
        <p:spPr>
          <a:xfrm>
            <a:off x="8694765" y="176420"/>
            <a:ext cx="2893943" cy="2604549"/>
          </a:xfrm>
          <a:prstGeom prst="rect">
            <a:avLst/>
          </a:prstGeom>
        </p:spPr>
      </p:pic>
    </p:spTree>
    <p:extLst>
      <p:ext uri="{BB962C8B-B14F-4D97-AF65-F5344CB8AC3E}">
        <p14:creationId xmlns:p14="http://schemas.microsoft.com/office/powerpoint/2010/main" val="9585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Wat zijn innovaties die bijdragen aan een positieve imago</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pic>
        <p:nvPicPr>
          <p:cNvPr id="3" name="Afbeelding 2">
            <a:extLst>
              <a:ext uri="{FF2B5EF4-FFF2-40B4-BE49-F238E27FC236}">
                <a16:creationId xmlns:a16="http://schemas.microsoft.com/office/drawing/2014/main" id="{21049C81-9B5F-418F-8817-7222EA3F52EE}"/>
              </a:ext>
            </a:extLst>
          </p:cNvPr>
          <p:cNvPicPr>
            <a:picLocks noChangeAspect="1"/>
          </p:cNvPicPr>
          <p:nvPr/>
        </p:nvPicPr>
        <p:blipFill>
          <a:blip r:embed="rId3"/>
          <a:stretch>
            <a:fillRect/>
          </a:stretch>
        </p:blipFill>
        <p:spPr>
          <a:xfrm>
            <a:off x="432731" y="2033672"/>
            <a:ext cx="10921069" cy="1521343"/>
          </a:xfrm>
          <a:prstGeom prst="rect">
            <a:avLst/>
          </a:prstGeom>
        </p:spPr>
      </p:pic>
      <p:sp>
        <p:nvSpPr>
          <p:cNvPr id="6" name="Rechthoek 5">
            <a:extLst>
              <a:ext uri="{FF2B5EF4-FFF2-40B4-BE49-F238E27FC236}">
                <a16:creationId xmlns:a16="http://schemas.microsoft.com/office/drawing/2014/main" id="{EA521A0A-CA1E-450E-9A18-0564F6968A5E}"/>
              </a:ext>
            </a:extLst>
          </p:cNvPr>
          <p:cNvSpPr/>
          <p:nvPr/>
        </p:nvSpPr>
        <p:spPr>
          <a:xfrm>
            <a:off x="2425148" y="4416943"/>
            <a:ext cx="6096000" cy="646331"/>
          </a:xfrm>
          <a:prstGeom prst="rect">
            <a:avLst/>
          </a:prstGeom>
        </p:spPr>
        <p:txBody>
          <a:bodyPr>
            <a:spAutoFit/>
          </a:bodyPr>
          <a:lstStyle/>
          <a:p>
            <a:r>
              <a:rPr lang="nl-NL" dirty="0">
                <a:hlinkClick r:id="rId4"/>
              </a:rPr>
              <a:t>https://www.nieuweoogst.nl/nieuws/2020/10/10/waardering-voor-boeren-en-tuinders-stijgt</a:t>
            </a:r>
            <a:endParaRPr lang="nl-NL" dirty="0"/>
          </a:p>
        </p:txBody>
      </p:sp>
      <p:pic>
        <p:nvPicPr>
          <p:cNvPr id="7" name="Afbeelding 6">
            <a:extLst>
              <a:ext uri="{FF2B5EF4-FFF2-40B4-BE49-F238E27FC236}">
                <a16:creationId xmlns:a16="http://schemas.microsoft.com/office/drawing/2014/main" id="{A7A16510-4FC7-4B17-A6F2-6BFFF2BE6092}"/>
              </a:ext>
            </a:extLst>
          </p:cNvPr>
          <p:cNvPicPr>
            <a:picLocks noChangeAspect="1"/>
          </p:cNvPicPr>
          <p:nvPr/>
        </p:nvPicPr>
        <p:blipFill>
          <a:blip r:embed="rId5"/>
          <a:stretch>
            <a:fillRect/>
          </a:stretch>
        </p:blipFill>
        <p:spPr>
          <a:xfrm>
            <a:off x="8757615" y="4645024"/>
            <a:ext cx="2596185" cy="1944633"/>
          </a:xfrm>
          <a:prstGeom prst="rect">
            <a:avLst/>
          </a:prstGeom>
        </p:spPr>
      </p:pic>
    </p:spTree>
    <p:extLst>
      <p:ext uri="{BB962C8B-B14F-4D97-AF65-F5344CB8AC3E}">
        <p14:creationId xmlns:p14="http://schemas.microsoft.com/office/powerpoint/2010/main" val="178549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Wat is transparantie?</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02C4E54D-B90B-4571-95B6-15BD34A4EB09}"/>
              </a:ext>
            </a:extLst>
          </p:cNvPr>
          <p:cNvSpPr/>
          <p:nvPr/>
        </p:nvSpPr>
        <p:spPr>
          <a:xfrm>
            <a:off x="609600" y="3970742"/>
            <a:ext cx="9647582" cy="2677656"/>
          </a:xfrm>
          <a:prstGeom prst="rect">
            <a:avLst/>
          </a:prstGeom>
        </p:spPr>
        <p:txBody>
          <a:bodyPr wrap="square">
            <a:spAutoFit/>
          </a:bodyPr>
          <a:lstStyle/>
          <a:p>
            <a:r>
              <a:rPr lang="nl-NL" sz="2400" dirty="0"/>
              <a:t>Aan de ene kant betekent transparantie dat alle </a:t>
            </a:r>
            <a:r>
              <a:rPr lang="nl-NL" sz="2400" b="1" dirty="0"/>
              <a:t>waarde toevoeging helder </a:t>
            </a:r>
            <a:r>
              <a:rPr lang="nl-NL" sz="2400" dirty="0"/>
              <a:t>is voor de verschillende participanten in de keten, inclusief de </a:t>
            </a:r>
            <a:r>
              <a:rPr lang="nl-NL" sz="2400" b="1" dirty="0"/>
              <a:t>kosteneffectiviteit en maatschappelijke aanvaardbaarheid </a:t>
            </a:r>
            <a:r>
              <a:rPr lang="nl-NL" sz="2400" dirty="0"/>
              <a:t>van deze waarde toevoegingprocessen. </a:t>
            </a:r>
          </a:p>
          <a:p>
            <a:r>
              <a:rPr lang="nl-NL" sz="2400" dirty="0"/>
              <a:t>Aan de andere kant betekent transparantie dat iedere ketenparticipant voldoende </a:t>
            </a:r>
            <a:r>
              <a:rPr lang="nl-NL" sz="2400" b="1" dirty="0"/>
              <a:t>actuele informatie heeft over het koopgedrag </a:t>
            </a:r>
            <a:r>
              <a:rPr lang="nl-NL" sz="2400" dirty="0"/>
              <a:t>van de consument om zijn service hier optimaal op af te kunnen stemmen</a:t>
            </a:r>
          </a:p>
        </p:txBody>
      </p:sp>
      <p:pic>
        <p:nvPicPr>
          <p:cNvPr id="3" name="Afbeelding 2">
            <a:extLst>
              <a:ext uri="{FF2B5EF4-FFF2-40B4-BE49-F238E27FC236}">
                <a16:creationId xmlns:a16="http://schemas.microsoft.com/office/drawing/2014/main" id="{B74D8A95-EEDA-467D-BE18-42CFEE4A9A6C}"/>
              </a:ext>
            </a:extLst>
          </p:cNvPr>
          <p:cNvPicPr>
            <a:picLocks noChangeAspect="1"/>
          </p:cNvPicPr>
          <p:nvPr/>
        </p:nvPicPr>
        <p:blipFill>
          <a:blip r:embed="rId3"/>
          <a:stretch>
            <a:fillRect/>
          </a:stretch>
        </p:blipFill>
        <p:spPr>
          <a:xfrm flipH="1">
            <a:off x="6096000" y="144802"/>
            <a:ext cx="3610668" cy="3849368"/>
          </a:xfrm>
          <a:prstGeom prst="rect">
            <a:avLst/>
          </a:prstGeom>
        </p:spPr>
      </p:pic>
    </p:spTree>
    <p:extLst>
      <p:ext uri="{BB962C8B-B14F-4D97-AF65-F5344CB8AC3E}">
        <p14:creationId xmlns:p14="http://schemas.microsoft.com/office/powerpoint/2010/main" val="403476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Gewenste situatie</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6FC851EF-15FF-45A6-B0E0-D40A0E602DFB}"/>
              </a:ext>
            </a:extLst>
          </p:cNvPr>
          <p:cNvSpPr/>
          <p:nvPr/>
        </p:nvSpPr>
        <p:spPr>
          <a:xfrm>
            <a:off x="811694" y="1499604"/>
            <a:ext cx="10412896" cy="1569660"/>
          </a:xfrm>
          <a:prstGeom prst="rect">
            <a:avLst/>
          </a:prstGeom>
        </p:spPr>
        <p:txBody>
          <a:bodyPr wrap="square">
            <a:spAutoFit/>
          </a:bodyPr>
          <a:lstStyle/>
          <a:p>
            <a:r>
              <a:rPr lang="nl-NL" sz="2400" dirty="0"/>
              <a:t>De geleverde service en producten zullen worden betaald via de marge die het </a:t>
            </a:r>
          </a:p>
          <a:p>
            <a:r>
              <a:rPr lang="nl-NL" sz="2400" dirty="0"/>
              <a:t>product bij verkoop aan de consument opbrengt. </a:t>
            </a:r>
          </a:p>
          <a:p>
            <a:r>
              <a:rPr lang="nl-NL" sz="2400" dirty="0"/>
              <a:t>Idealiter zou deze marge over de ketenparticipanten verdeeld moeten worden </a:t>
            </a:r>
            <a:r>
              <a:rPr lang="nl-NL" sz="2400" b="1" dirty="0"/>
              <a:t>naar rato </a:t>
            </a:r>
            <a:r>
              <a:rPr lang="nl-NL" sz="2400" dirty="0"/>
              <a:t>van de toegevoegde waarde van de verschillende participanten.</a:t>
            </a:r>
          </a:p>
        </p:txBody>
      </p:sp>
      <p:pic>
        <p:nvPicPr>
          <p:cNvPr id="5" name="Afbeelding 4">
            <a:extLst>
              <a:ext uri="{FF2B5EF4-FFF2-40B4-BE49-F238E27FC236}">
                <a16:creationId xmlns:a16="http://schemas.microsoft.com/office/drawing/2014/main" id="{4174636D-38DE-4B00-8461-FF49E16A4243}"/>
              </a:ext>
            </a:extLst>
          </p:cNvPr>
          <p:cNvPicPr>
            <a:picLocks noChangeAspect="1"/>
          </p:cNvPicPr>
          <p:nvPr/>
        </p:nvPicPr>
        <p:blipFill>
          <a:blip r:embed="rId3"/>
          <a:stretch>
            <a:fillRect/>
          </a:stretch>
        </p:blipFill>
        <p:spPr>
          <a:xfrm>
            <a:off x="3604591" y="3788736"/>
            <a:ext cx="4551708" cy="2559754"/>
          </a:xfrm>
          <a:prstGeom prst="rect">
            <a:avLst/>
          </a:prstGeom>
        </p:spPr>
      </p:pic>
      <p:pic>
        <p:nvPicPr>
          <p:cNvPr id="7" name="Afbeelding 6">
            <a:extLst>
              <a:ext uri="{FF2B5EF4-FFF2-40B4-BE49-F238E27FC236}">
                <a16:creationId xmlns:a16="http://schemas.microsoft.com/office/drawing/2014/main" id="{54E8EF18-A88A-473E-A105-6D01B546E88F}"/>
              </a:ext>
            </a:extLst>
          </p:cNvPr>
          <p:cNvPicPr>
            <a:picLocks noChangeAspect="1"/>
          </p:cNvPicPr>
          <p:nvPr/>
        </p:nvPicPr>
        <p:blipFill>
          <a:blip r:embed="rId4"/>
          <a:stretch>
            <a:fillRect/>
          </a:stretch>
        </p:blipFill>
        <p:spPr>
          <a:xfrm>
            <a:off x="838200" y="4815471"/>
            <a:ext cx="1409700" cy="1085850"/>
          </a:xfrm>
          <a:prstGeom prst="rect">
            <a:avLst/>
          </a:prstGeom>
        </p:spPr>
      </p:pic>
      <p:sp>
        <p:nvSpPr>
          <p:cNvPr id="8" name="Tekstvak 7">
            <a:extLst>
              <a:ext uri="{FF2B5EF4-FFF2-40B4-BE49-F238E27FC236}">
                <a16:creationId xmlns:a16="http://schemas.microsoft.com/office/drawing/2014/main" id="{99F66430-E3C8-44E3-84EF-B29925ED2DDB}"/>
              </a:ext>
            </a:extLst>
          </p:cNvPr>
          <p:cNvSpPr txBox="1"/>
          <p:nvPr/>
        </p:nvSpPr>
        <p:spPr>
          <a:xfrm>
            <a:off x="557646" y="5404236"/>
            <a:ext cx="4128655" cy="461665"/>
          </a:xfrm>
          <a:prstGeom prst="rect">
            <a:avLst/>
          </a:prstGeom>
          <a:noFill/>
        </p:spPr>
        <p:txBody>
          <a:bodyPr wrap="square" rtlCol="0">
            <a:spAutoFit/>
          </a:bodyPr>
          <a:lstStyle/>
          <a:p>
            <a:r>
              <a:rPr lang="nl-NL" sz="2400" dirty="0"/>
              <a:t>Gebeurt dat wel????</a:t>
            </a:r>
          </a:p>
        </p:txBody>
      </p:sp>
    </p:spTree>
    <p:extLst>
      <p:ext uri="{BB962C8B-B14F-4D97-AF65-F5344CB8AC3E}">
        <p14:creationId xmlns:p14="http://schemas.microsoft.com/office/powerpoint/2010/main" val="15807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Definitie</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C44B2CD5-AA72-431F-B078-A7B5792B10CD}"/>
              </a:ext>
            </a:extLst>
          </p:cNvPr>
          <p:cNvSpPr/>
          <p:nvPr/>
        </p:nvSpPr>
        <p:spPr>
          <a:xfrm>
            <a:off x="838200" y="1690688"/>
            <a:ext cx="8305800" cy="2308324"/>
          </a:xfrm>
          <a:prstGeom prst="rect">
            <a:avLst/>
          </a:prstGeom>
        </p:spPr>
        <p:txBody>
          <a:bodyPr wrap="square">
            <a:spAutoFit/>
          </a:bodyPr>
          <a:lstStyle/>
          <a:p>
            <a:r>
              <a:rPr lang="nl-NL" sz="2400" dirty="0"/>
              <a:t>Een transparante tuinbouwketen:</a:t>
            </a:r>
          </a:p>
          <a:p>
            <a:pPr marL="457200" indent="-457200">
              <a:buAutoNum type="arabicPeriod"/>
            </a:pPr>
            <a:r>
              <a:rPr lang="nl-NL" sz="2400" dirty="0"/>
              <a:t>is een samenwerkingsverband tussen verschillende bedrijven, met als doel diensten én tuinbouwproducten te verkopen,</a:t>
            </a:r>
          </a:p>
          <a:p>
            <a:pPr marL="457200" indent="-457200">
              <a:buAutoNum type="arabicPeriod"/>
            </a:pPr>
            <a:r>
              <a:rPr lang="nl-NL" sz="2400" dirty="0"/>
              <a:t> waarbij alle informatie die nodig is om de doelen van iedere deelnemer te vervullen op een integere </a:t>
            </a:r>
          </a:p>
          <a:p>
            <a:pPr marL="457200" indent="-457200">
              <a:buAutoNum type="arabicPeriod"/>
            </a:pPr>
            <a:r>
              <a:rPr lang="nl-NL" sz="2400" dirty="0"/>
              <a:t>en adequate wijze voor die deelnemer ter beschikking staat.</a:t>
            </a:r>
          </a:p>
        </p:txBody>
      </p:sp>
      <p:pic>
        <p:nvPicPr>
          <p:cNvPr id="5" name="Afbeelding 4">
            <a:extLst>
              <a:ext uri="{FF2B5EF4-FFF2-40B4-BE49-F238E27FC236}">
                <a16:creationId xmlns:a16="http://schemas.microsoft.com/office/drawing/2014/main" id="{A1B0C70E-141E-409B-8D87-BE2A018A0619}"/>
              </a:ext>
            </a:extLst>
          </p:cNvPr>
          <p:cNvPicPr>
            <a:picLocks noChangeAspect="1"/>
          </p:cNvPicPr>
          <p:nvPr/>
        </p:nvPicPr>
        <p:blipFill>
          <a:blip r:embed="rId3"/>
          <a:stretch>
            <a:fillRect/>
          </a:stretch>
        </p:blipFill>
        <p:spPr>
          <a:xfrm>
            <a:off x="9777627" y="414130"/>
            <a:ext cx="2132764" cy="3014870"/>
          </a:xfrm>
          <a:prstGeom prst="rect">
            <a:avLst/>
          </a:prstGeom>
        </p:spPr>
      </p:pic>
    </p:spTree>
    <p:extLst>
      <p:ext uri="{BB962C8B-B14F-4D97-AF65-F5344CB8AC3E}">
        <p14:creationId xmlns:p14="http://schemas.microsoft.com/office/powerpoint/2010/main" val="144815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Kenmerken transparante keten</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3" name="Rechthoek 2">
            <a:extLst>
              <a:ext uri="{FF2B5EF4-FFF2-40B4-BE49-F238E27FC236}">
                <a16:creationId xmlns:a16="http://schemas.microsoft.com/office/drawing/2014/main" id="{C6633ED9-1B0D-4A7C-B477-AC3DF8592B1A}"/>
              </a:ext>
            </a:extLst>
          </p:cNvPr>
          <p:cNvSpPr/>
          <p:nvPr/>
        </p:nvSpPr>
        <p:spPr>
          <a:xfrm>
            <a:off x="838200" y="1690688"/>
            <a:ext cx="9342783" cy="4524315"/>
          </a:xfrm>
          <a:prstGeom prst="rect">
            <a:avLst/>
          </a:prstGeom>
        </p:spPr>
        <p:txBody>
          <a:bodyPr wrap="square">
            <a:spAutoFit/>
          </a:bodyPr>
          <a:lstStyle/>
          <a:p>
            <a:r>
              <a:rPr lang="nl-NL" dirty="0"/>
              <a:t>1</a:t>
            </a:r>
            <a:r>
              <a:rPr lang="nl-NL" sz="2400" dirty="0"/>
              <a:t>. In de transparante keten participeren meerdere, zelfstandige bedrijven, die ten opzichte van het geleverde product of dienst een zekere economische gelijkwaardigheid bezitten. Deze bedrijven ervaren de andere bedrijven als essentieel en moeilijk vervangbaar om hun doel te bereiken;</a:t>
            </a:r>
          </a:p>
          <a:p>
            <a:r>
              <a:rPr lang="nl-NL" sz="2400" dirty="0"/>
              <a:t>2. Voor alle schakels in deze ketens is het volledig duidelijk waar de producten vandaan komen, wat de grondstofprijzen zijn en hoe hoog de kosten van </a:t>
            </a:r>
            <a:r>
              <a:rPr lang="nl-NL" sz="2400" dirty="0" err="1"/>
              <a:t>waardetoevoeging</a:t>
            </a:r>
            <a:r>
              <a:rPr lang="nl-NL" sz="2400" dirty="0"/>
              <a:t> en diensten zijn;</a:t>
            </a:r>
          </a:p>
          <a:p>
            <a:r>
              <a:rPr lang="nl-NL" sz="2400" dirty="0"/>
              <a:t>3. Voor alle schakels is de uiteindelijke marge op het product of dienst bekend vindt de verdeling van die marge over de verschillende stappen van toegevoegde waarde realisatie plaats op een voor alle partijen bevredigende wijze plaats.</a:t>
            </a:r>
          </a:p>
        </p:txBody>
      </p:sp>
      <p:pic>
        <p:nvPicPr>
          <p:cNvPr id="5" name="Afbeelding 4">
            <a:extLst>
              <a:ext uri="{FF2B5EF4-FFF2-40B4-BE49-F238E27FC236}">
                <a16:creationId xmlns:a16="http://schemas.microsoft.com/office/drawing/2014/main" id="{8680ED1D-8FAE-4F05-A61E-9165E96ECADA}"/>
              </a:ext>
            </a:extLst>
          </p:cNvPr>
          <p:cNvPicPr>
            <a:picLocks noChangeAspect="1"/>
          </p:cNvPicPr>
          <p:nvPr/>
        </p:nvPicPr>
        <p:blipFill>
          <a:blip r:embed="rId3"/>
          <a:stretch>
            <a:fillRect/>
          </a:stretch>
        </p:blipFill>
        <p:spPr>
          <a:xfrm>
            <a:off x="9473233" y="172486"/>
            <a:ext cx="2466975" cy="1581150"/>
          </a:xfrm>
          <a:prstGeom prst="rect">
            <a:avLst/>
          </a:prstGeom>
        </p:spPr>
      </p:pic>
    </p:spTree>
    <p:extLst>
      <p:ext uri="{BB962C8B-B14F-4D97-AF65-F5344CB8AC3E}">
        <p14:creationId xmlns:p14="http://schemas.microsoft.com/office/powerpoint/2010/main" val="39924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Transparante keten in beeld</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pic>
        <p:nvPicPr>
          <p:cNvPr id="3" name="Afbeelding 2">
            <a:extLst>
              <a:ext uri="{FF2B5EF4-FFF2-40B4-BE49-F238E27FC236}">
                <a16:creationId xmlns:a16="http://schemas.microsoft.com/office/drawing/2014/main" id="{B36F0061-A950-4692-A375-AF10D344CD73}"/>
              </a:ext>
            </a:extLst>
          </p:cNvPr>
          <p:cNvPicPr>
            <a:picLocks noChangeAspect="1"/>
          </p:cNvPicPr>
          <p:nvPr/>
        </p:nvPicPr>
        <p:blipFill>
          <a:blip r:embed="rId3"/>
          <a:stretch>
            <a:fillRect/>
          </a:stretch>
        </p:blipFill>
        <p:spPr>
          <a:xfrm>
            <a:off x="1113183" y="2162174"/>
            <a:ext cx="8857336" cy="4000087"/>
          </a:xfrm>
          <a:prstGeom prst="rect">
            <a:avLst/>
          </a:prstGeom>
        </p:spPr>
      </p:pic>
    </p:spTree>
    <p:extLst>
      <p:ext uri="{BB962C8B-B14F-4D97-AF65-F5344CB8AC3E}">
        <p14:creationId xmlns:p14="http://schemas.microsoft.com/office/powerpoint/2010/main" val="5396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2AD0E-FAD9-4B5B-AF4A-B9DCDCCA6FDD}"/>
              </a:ext>
            </a:extLst>
          </p:cNvPr>
          <p:cNvSpPr>
            <a:spLocks noGrp="1"/>
          </p:cNvSpPr>
          <p:nvPr>
            <p:ph type="title"/>
          </p:nvPr>
        </p:nvSpPr>
        <p:spPr/>
        <p:txBody>
          <a:bodyPr/>
          <a:lstStyle/>
          <a:p>
            <a:r>
              <a:rPr lang="nl-NL" dirty="0"/>
              <a:t>Transparante keten in beeld</a:t>
            </a:r>
          </a:p>
        </p:txBody>
      </p:sp>
      <p:pic>
        <p:nvPicPr>
          <p:cNvPr id="4" name="Tijdelijke aanduiding voor inhoud 3">
            <a:extLst>
              <a:ext uri="{FF2B5EF4-FFF2-40B4-BE49-F238E27FC236}">
                <a16:creationId xmlns:a16="http://schemas.microsoft.com/office/drawing/2014/main" id="{0DB621F2-1937-4C1E-A153-1CE5585E0F8B}"/>
              </a:ext>
            </a:extLst>
          </p:cNvPr>
          <p:cNvPicPr>
            <a:picLocks noGrp="1" noChangeAspect="1"/>
          </p:cNvPicPr>
          <p:nvPr>
            <p:ph idx="1"/>
          </p:nvPr>
        </p:nvPicPr>
        <p:blipFill>
          <a:blip r:embed="rId2"/>
          <a:stretch>
            <a:fillRect/>
          </a:stretch>
        </p:blipFill>
        <p:spPr>
          <a:xfrm>
            <a:off x="10257182" y="3524542"/>
            <a:ext cx="1934817" cy="892401"/>
          </a:xfrm>
          <a:prstGeom prst="rect">
            <a:avLst/>
          </a:prstGeom>
        </p:spPr>
      </p:pic>
      <p:sp>
        <p:nvSpPr>
          <p:cNvPr id="5" name="Rechthoek 4">
            <a:extLst>
              <a:ext uri="{FF2B5EF4-FFF2-40B4-BE49-F238E27FC236}">
                <a16:creationId xmlns:a16="http://schemas.microsoft.com/office/drawing/2014/main" id="{62A123CA-3CCA-4940-ADFE-37EA55AA6FD2}"/>
              </a:ext>
            </a:extLst>
          </p:cNvPr>
          <p:cNvSpPr/>
          <p:nvPr/>
        </p:nvSpPr>
        <p:spPr>
          <a:xfrm>
            <a:off x="838200" y="1582562"/>
            <a:ext cx="10296088" cy="4154984"/>
          </a:xfrm>
          <a:prstGeom prst="rect">
            <a:avLst/>
          </a:prstGeom>
        </p:spPr>
        <p:txBody>
          <a:bodyPr wrap="none">
            <a:spAutoFit/>
          </a:bodyPr>
          <a:lstStyle/>
          <a:p>
            <a:r>
              <a:rPr lang="pt-BR" sz="2400" dirty="0"/>
              <a:t>Hoe kunnen we dat aanpakken? </a:t>
            </a:r>
          </a:p>
          <a:p>
            <a:endParaRPr lang="pt-BR" sz="2400" dirty="0"/>
          </a:p>
          <a:p>
            <a:r>
              <a:rPr lang="nl-NL" sz="2400" dirty="0"/>
              <a:t>Horizontale en verticale integratie </a:t>
            </a:r>
          </a:p>
          <a:p>
            <a:pPr marL="342900" indent="-342900">
              <a:buFont typeface="Arial" panose="020B0604020202020204" pitchFamily="34" charset="0"/>
              <a:buChar char="•"/>
            </a:pPr>
            <a:r>
              <a:rPr lang="nl-NL" sz="2400" dirty="0"/>
              <a:t>Horizontaal , grotere bedrijven </a:t>
            </a:r>
          </a:p>
          <a:p>
            <a:pPr marL="342900" indent="-342900">
              <a:buFont typeface="Arial" panose="020B0604020202020204" pitchFamily="34" charset="0"/>
              <a:buChar char="•"/>
            </a:pPr>
            <a:r>
              <a:rPr lang="nl-NL" sz="2400" dirty="0"/>
              <a:t>Verticaal, meerdere functies in één bedrijf</a:t>
            </a:r>
          </a:p>
          <a:p>
            <a:r>
              <a:rPr lang="nl-NL" sz="2400" dirty="0"/>
              <a:t>Aantal deelnemende partijen</a:t>
            </a:r>
          </a:p>
          <a:p>
            <a:pPr marL="342900" indent="-342900">
              <a:buFont typeface="Arial" panose="020B0604020202020204" pitchFamily="34" charset="0"/>
              <a:buChar char="•"/>
            </a:pPr>
            <a:r>
              <a:rPr lang="nl-NL" sz="2400" dirty="0"/>
              <a:t>Liefst niet te veel bedrijven</a:t>
            </a:r>
          </a:p>
          <a:p>
            <a:r>
              <a:rPr lang="nl-NL" sz="2400" dirty="0"/>
              <a:t>Ketenverkorting</a:t>
            </a:r>
          </a:p>
          <a:p>
            <a:pPr marL="342900" indent="-342900">
              <a:buFont typeface="Arial" panose="020B0604020202020204" pitchFamily="34" charset="0"/>
              <a:buChar char="•"/>
            </a:pPr>
            <a:r>
              <a:rPr lang="nl-NL" sz="2400" dirty="0"/>
              <a:t>Marges hoeven over minder partijen verdeelt te worden</a:t>
            </a:r>
          </a:p>
          <a:p>
            <a:r>
              <a:rPr lang="nl-NL" sz="2400" dirty="0"/>
              <a:t>Strategie</a:t>
            </a:r>
          </a:p>
          <a:p>
            <a:pPr marL="342900" indent="-342900">
              <a:buFont typeface="Arial" panose="020B0604020202020204" pitchFamily="34" charset="0"/>
              <a:buChar char="•"/>
            </a:pPr>
            <a:r>
              <a:rPr lang="nl-NL" sz="2400" dirty="0"/>
              <a:t>niet concurreren op basis van prijs/product-maar op prijs/prestatieverhouding</a:t>
            </a:r>
          </a:p>
        </p:txBody>
      </p:sp>
      <p:pic>
        <p:nvPicPr>
          <p:cNvPr id="7" name="Afbeelding 6">
            <a:extLst>
              <a:ext uri="{FF2B5EF4-FFF2-40B4-BE49-F238E27FC236}">
                <a16:creationId xmlns:a16="http://schemas.microsoft.com/office/drawing/2014/main" id="{0ADDD3C5-61A8-4E40-8DD1-B9280430EE69}"/>
              </a:ext>
            </a:extLst>
          </p:cNvPr>
          <p:cNvPicPr>
            <a:picLocks noChangeAspect="1"/>
          </p:cNvPicPr>
          <p:nvPr/>
        </p:nvPicPr>
        <p:blipFill>
          <a:blip r:embed="rId3"/>
          <a:stretch>
            <a:fillRect/>
          </a:stretch>
        </p:blipFill>
        <p:spPr>
          <a:xfrm>
            <a:off x="8520632" y="437430"/>
            <a:ext cx="2981049" cy="2506515"/>
          </a:xfrm>
          <a:prstGeom prst="rect">
            <a:avLst/>
          </a:prstGeom>
        </p:spPr>
      </p:pic>
    </p:spTree>
    <p:extLst>
      <p:ext uri="{BB962C8B-B14F-4D97-AF65-F5344CB8AC3E}">
        <p14:creationId xmlns:p14="http://schemas.microsoft.com/office/powerpoint/2010/main" val="26560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B4C8D5-68FD-41F7-968B-39C521D99DC7}">
  <ds:schemaRefs>
    <ds:schemaRef ds:uri="http://schemas.microsoft.com/office/infopath/2007/PartnerControls"/>
    <ds:schemaRef ds:uri="82ac19c3-1cff-4f70-a585-2de21a3866ce"/>
    <ds:schemaRef ds:uri="http://purl.org/dc/dcmitype/"/>
    <ds:schemaRef ds:uri="http://schemas.microsoft.com/office/2006/documentManagement/types"/>
    <ds:schemaRef ds:uri="915d7cad-3e71-4cea-95bb-ac32222adf06"/>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6DA98FA-ACAE-4A42-B668-00791ABE0E12}">
  <ds:schemaRefs>
    <ds:schemaRef ds:uri="http://schemas.microsoft.com/sharepoint/v3/contenttype/forms"/>
  </ds:schemaRefs>
</ds:datastoreItem>
</file>

<file path=customXml/itemProps3.xml><?xml version="1.0" encoding="utf-8"?>
<ds:datastoreItem xmlns:ds="http://schemas.openxmlformats.org/officeDocument/2006/customXml" ds:itemID="{BED6D472-E56E-40C5-8BC4-7B6B72BBBD4F}"/>
</file>

<file path=docProps/app.xml><?xml version="1.0" encoding="utf-8"?>
<Properties xmlns="http://schemas.openxmlformats.org/officeDocument/2006/extended-properties" xmlns:vt="http://schemas.openxmlformats.org/officeDocument/2006/docPropsVTypes">
  <TotalTime>173</TotalTime>
  <Words>385</Words>
  <Application>Microsoft Office PowerPoint</Application>
  <PresentationFormat>Breedbeeld</PresentationFormat>
  <Paragraphs>37</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Transparantie in de keten</vt:lpstr>
      <vt:lpstr>Wat is het imago?</vt:lpstr>
      <vt:lpstr>Wat zijn innovaties die bijdragen aan een positieve imago</vt:lpstr>
      <vt:lpstr>Wat is transparantie?</vt:lpstr>
      <vt:lpstr>Gewenste situatie</vt:lpstr>
      <vt:lpstr>Definitie</vt:lpstr>
      <vt:lpstr>Kenmerken transparante keten</vt:lpstr>
      <vt:lpstr>Transparante keten in beeld</vt:lpstr>
      <vt:lpstr>Transparante keten in beeld</vt:lpstr>
      <vt:lpstr>Transparante keten in beeld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Transparantie in de keten</dc:title>
  <dc:creator>Ben Nienhuis</dc:creator>
  <cp:lastModifiedBy>Ben Nienhuis</cp:lastModifiedBy>
  <cp:revision>16</cp:revision>
  <dcterms:created xsi:type="dcterms:W3CDTF">2021-03-23T11:59:18Z</dcterms:created>
  <dcterms:modified xsi:type="dcterms:W3CDTF">2022-04-04T11:59:47Z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